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8" r:id="rId10"/>
    <p:sldId id="267" r:id="rId11"/>
    <p:sldId id="269" r:id="rId12"/>
    <p:sldId id="270" r:id="rId13"/>
    <p:sldId id="266" r:id="rId14"/>
  </p:sldIdLst>
  <p:sldSz cx="18288000" cy="10287000"/>
  <p:notesSz cx="6858000" cy="9144000"/>
  <p:embeddedFontLst>
    <p:embeddedFont>
      <p:font typeface="Arial Rounded MT Bold" panose="020F0704030504030204" pitchFamily="34" charset="0"/>
      <p:regular r:id="rId16"/>
    </p:embeddedFont>
    <p:embeddedFont>
      <p:font typeface="Calibri" panose="020F0502020204030204" pitchFamily="34" charset="0"/>
      <p:regular r:id="rId17"/>
      <p:bold r:id="rId18"/>
      <p:italic r:id="rId19"/>
      <p:boldItalic r:id="rId20"/>
    </p:embeddedFont>
    <p:embeddedFont>
      <p:font typeface="Clear Sans Regula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78" autoAdjust="0"/>
    <p:restoredTop sz="66252" autoAdjust="0"/>
  </p:normalViewPr>
  <p:slideViewPr>
    <p:cSldViewPr>
      <p:cViewPr varScale="1">
        <p:scale>
          <a:sx n="38" d="100"/>
          <a:sy n="38" d="100"/>
        </p:scale>
        <p:origin x="965"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17"/>
  </c:pivotSource>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a:t>The</a:t>
            </a:r>
            <a:r>
              <a:rPr lang="en-US" sz="3600" baseline="0"/>
              <a:t> top 5 categories by aggregate popularity score</a:t>
            </a:r>
            <a:endParaRPr lang="en-US" sz="3600"/>
          </a:p>
        </c:rich>
      </c:tx>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693490512538705"/>
          <c:y val="0.18560200693145404"/>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0-2E03-4DCD-84DF-F68E440E59B1}"/>
            </c:ext>
          </c:extLst>
        </c:ser>
        <c:dLbls>
          <c:dLblPos val="outEnd"/>
          <c:showLegendKey val="0"/>
          <c:showVal val="1"/>
          <c:showCatName val="0"/>
          <c:showSerName val="0"/>
          <c:showPercent val="0"/>
          <c:showBubbleSize val="0"/>
        </c:dLbls>
        <c:gapWidth val="150"/>
        <c:axId val="586151584"/>
        <c:axId val="586151912"/>
      </c:barChart>
      <c:catAx>
        <c:axId val="5861515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Categories</a:t>
                </a:r>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912"/>
        <c:crosses val="autoZero"/>
        <c:auto val="1"/>
        <c:lblAlgn val="ctr"/>
        <c:lblOffset val="100"/>
        <c:noMultiLvlLbl val="0"/>
      </c:catAx>
      <c:valAx>
        <c:axId val="586151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Aggregate</a:t>
                </a:r>
                <a:r>
                  <a:rPr lang="en-US" sz="2400" baseline="0"/>
                  <a:t> popularity score</a:t>
                </a:r>
                <a:endParaRPr lang="en-US" sz="2400"/>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58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28"/>
  </c:pivotSource>
  <c:chart>
    <c:title>
      <c:tx>
        <c:rich>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r>
              <a:rPr lang="en-US" sz="3200"/>
              <a:t>The top 5 categories by aggregate popularity score</a:t>
            </a:r>
          </a:p>
        </c:rich>
      </c:tx>
      <c:layout>
        <c:manualLayout>
          <c:xMode val="edge"/>
          <c:yMode val="edge"/>
          <c:x val="0.14223085395575552"/>
          <c:y val="2.032520325203252E-2"/>
        </c:manualLayout>
      </c:layout>
      <c:overlay val="0"/>
      <c:spPr>
        <a:noFill/>
        <a:ln>
          <a:noFill/>
        </a:ln>
        <a:effectLst/>
      </c:spPr>
      <c:txPr>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endParaRPr lang="en-US"/>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pivotFmt>
      <c:pivotFmt>
        <c:idx val="4"/>
      </c:pivotFmt>
      <c:pivotFmt>
        <c:idx val="5"/>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s>
    <c:plotArea>
      <c:layout>
        <c:manualLayout>
          <c:layoutTarget val="inner"/>
          <c:xMode val="edge"/>
          <c:yMode val="edge"/>
          <c:x val="7.7360056555430573E-2"/>
          <c:y val="0.13539892879243753"/>
          <c:w val="0.53575594717327002"/>
          <c:h val="0.7563613371857929"/>
        </c:manualLayout>
      </c:layout>
      <c:pieChart>
        <c:varyColors val="1"/>
        <c:ser>
          <c:idx val="0"/>
          <c:order val="0"/>
          <c:tx>
            <c:strRef>
              <c:f>Sheet4!$B$3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642-4C15-8745-136FCBD894F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8642-4C15-8745-136FCBD894F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8642-4C15-8745-136FCBD894F6}"/>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8642-4C15-8745-136FCBD894F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8642-4C15-8745-136FCBD894F6}"/>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A-8642-4C15-8745-136FCBD894F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36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8"/>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marker>
          <c:symbol val="none"/>
        </c:marker>
      </c:pivotFmt>
    </c:pivotFmts>
    <c:plotArea>
      <c:layout>
        <c:manualLayout>
          <c:layoutTarget val="inner"/>
          <c:xMode val="edge"/>
          <c:yMode val="edge"/>
          <c:x val="0.17252197912310249"/>
          <c:y val="0.15740072651089726"/>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cat>
            <c:strRef>
              <c:f>Sheet4!$A$4:$A$9</c:f>
              <c:strCache>
                <c:ptCount val="5"/>
                <c:pt idx="0">
                  <c:v>animals</c:v>
                </c:pt>
                <c:pt idx="1">
                  <c:v>food</c:v>
                </c:pt>
                <c:pt idx="2">
                  <c:v>healthy eating</c:v>
                </c:pt>
                <c:pt idx="3">
                  <c:v>science</c:v>
                </c:pt>
                <c:pt idx="4">
                  <c:v>technology</c:v>
                </c:pt>
              </c:strCache>
            </c:strRef>
          </c:cat>
          <c:val>
            <c:numRef>
              <c:f>Sheet4!$B$4:$B$9</c:f>
              <c:numCache>
                <c:formatCode>General</c:formatCode>
                <c:ptCount val="5"/>
                <c:pt idx="0">
                  <c:v>73271</c:v>
                </c:pt>
                <c:pt idx="1">
                  <c:v>66626</c:v>
                </c:pt>
                <c:pt idx="2">
                  <c:v>69339</c:v>
                </c:pt>
                <c:pt idx="3">
                  <c:v>70662</c:v>
                </c:pt>
                <c:pt idx="4">
                  <c:v>67689</c:v>
                </c:pt>
              </c:numCache>
            </c:numRef>
          </c:val>
          <c:extLst>
            <c:ext xmlns:c16="http://schemas.microsoft.com/office/drawing/2014/chart" uri="{C3380CC4-5D6E-409C-BE32-E72D297353CC}">
              <c16:uniqueId val="{00000000-7E56-475D-8629-DFF075A8BDC3}"/>
            </c:ext>
          </c:extLst>
        </c:ser>
        <c:dLbls>
          <c:showLegendKey val="0"/>
          <c:showVal val="0"/>
          <c:showCatName val="0"/>
          <c:showSerName val="0"/>
          <c:showPercent val="0"/>
          <c:showBubbleSize val="0"/>
        </c:dLbls>
        <c:gapWidth val="150"/>
        <c:axId val="586151584"/>
        <c:axId val="586151912"/>
      </c:barChart>
      <c:catAx>
        <c:axId val="586151584"/>
        <c:scaling>
          <c:orientation val="minMax"/>
        </c:scaling>
        <c:delete val="1"/>
        <c:axPos val="b"/>
        <c:numFmt formatCode="General" sourceLinked="1"/>
        <c:majorTickMark val="out"/>
        <c:minorTickMark val="none"/>
        <c:tickLblPos val="nextTo"/>
        <c:crossAx val="586151912"/>
        <c:crosses val="autoZero"/>
        <c:auto val="1"/>
        <c:lblAlgn val="ctr"/>
        <c:lblOffset val="100"/>
        <c:noMultiLvlLbl val="0"/>
      </c:catAx>
      <c:valAx>
        <c:axId val="586151912"/>
        <c:scaling>
          <c:orientation val="minMax"/>
        </c:scaling>
        <c:delete val="1"/>
        <c:axPos val="l"/>
        <c:numFmt formatCode="General" sourceLinked="1"/>
        <c:majorTickMark val="out"/>
        <c:minorTickMark val="none"/>
        <c:tickLblPos val="nextTo"/>
        <c:crossAx val="586151584"/>
        <c:crosses val="autoZero"/>
        <c:crossBetween val="between"/>
      </c:valAx>
      <c:spPr>
        <a:noFill/>
        <a:ln w="25400">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CATEGORIES.xlsx]Sheet6!PivotTable3</c:name>
    <c:fmtId val="26"/>
  </c:pivotSource>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aseline="0" dirty="0" smtClean="0"/>
              <a:t>Number of posts by month</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pivotFmt>
      <c:pivotFmt>
        <c:idx val="1"/>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Sheet6!$A$4:$A$16</c:f>
              <c:strCache>
                <c:ptCount val="12"/>
                <c:pt idx="0">
                  <c:v>December</c:v>
                </c:pt>
                <c:pt idx="1">
                  <c:v>November</c:v>
                </c:pt>
                <c:pt idx="2">
                  <c:v>October</c:v>
                </c:pt>
                <c:pt idx="3">
                  <c:v>September</c:v>
                </c:pt>
                <c:pt idx="4">
                  <c:v>August</c:v>
                </c:pt>
                <c:pt idx="5">
                  <c:v>July</c:v>
                </c:pt>
                <c:pt idx="6">
                  <c:v>June</c:v>
                </c:pt>
                <c:pt idx="7">
                  <c:v>May</c:v>
                </c:pt>
                <c:pt idx="8">
                  <c:v>April</c:v>
                </c:pt>
                <c:pt idx="9">
                  <c:v>March</c:v>
                </c:pt>
                <c:pt idx="10">
                  <c:v>February</c:v>
                </c:pt>
                <c:pt idx="11">
                  <c:v>January</c:v>
                </c:pt>
              </c:strCache>
            </c:strRef>
          </c:cat>
          <c:val>
            <c:numRef>
              <c:f>Sheet6!$B$4:$B$16</c:f>
              <c:numCache>
                <c:formatCode>General</c:formatCode>
                <c:ptCount val="12"/>
                <c:pt idx="0">
                  <c:v>2177</c:v>
                </c:pt>
                <c:pt idx="1">
                  <c:v>2109</c:v>
                </c:pt>
                <c:pt idx="2">
                  <c:v>2145</c:v>
                </c:pt>
                <c:pt idx="3">
                  <c:v>2101</c:v>
                </c:pt>
                <c:pt idx="4">
                  <c:v>2181</c:v>
                </c:pt>
                <c:pt idx="5">
                  <c:v>2165</c:v>
                </c:pt>
                <c:pt idx="6">
                  <c:v>2098</c:v>
                </c:pt>
                <c:pt idx="7">
                  <c:v>2217</c:v>
                </c:pt>
                <c:pt idx="8">
                  <c:v>2062</c:v>
                </c:pt>
                <c:pt idx="9">
                  <c:v>2093</c:v>
                </c:pt>
                <c:pt idx="10">
                  <c:v>1980</c:v>
                </c:pt>
                <c:pt idx="11">
                  <c:v>2218</c:v>
                </c:pt>
              </c:numCache>
            </c:numRef>
          </c:val>
          <c:extLst>
            <c:ext xmlns:c16="http://schemas.microsoft.com/office/drawing/2014/chart" uri="{C3380CC4-5D6E-409C-BE32-E72D297353CC}">
              <c16:uniqueId val="{00000000-9715-42CA-AC48-5B79A708F1BC}"/>
            </c:ext>
          </c:extLst>
        </c:ser>
        <c:dLbls>
          <c:dLblPos val="outEnd"/>
          <c:showLegendKey val="0"/>
          <c:showVal val="1"/>
          <c:showCatName val="0"/>
          <c:showSerName val="0"/>
          <c:showPercent val="0"/>
          <c:showBubbleSize val="0"/>
        </c:dLbls>
        <c:gapWidth val="182"/>
        <c:axId val="458385144"/>
        <c:axId val="458388096"/>
      </c:barChart>
      <c:catAx>
        <c:axId val="4583851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smtClean="0"/>
                  <a:t>Months</a:t>
                </a:r>
                <a:endParaRPr lang="en-US" sz="2400"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458388096"/>
        <c:crosses val="autoZero"/>
        <c:auto val="1"/>
        <c:lblAlgn val="ctr"/>
        <c:lblOffset val="100"/>
        <c:noMultiLvlLbl val="0"/>
      </c:catAx>
      <c:valAx>
        <c:axId val="45838809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Number</a:t>
                </a:r>
                <a:r>
                  <a:rPr lang="en-US" sz="2400" baseline="0" dirty="0" smtClean="0"/>
                  <a:t> of posts</a:t>
                </a:r>
                <a:endParaRPr lang="en-US" sz="2400" dirty="0"/>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5838514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400" b="1" i="0" u="none" strike="noStrike" kern="1200" baseline="0" dirty="0" smtClean="0">
                <a:solidFill>
                  <a:schemeClr val="tx1"/>
                </a:solidFill>
                <a:latin typeface="+mn-lt"/>
                <a:ea typeface="+mn-ea"/>
                <a:cs typeface="+mn-cs"/>
              </a:rPr>
              <a:t>Hello and welcome, my name is Amanda Egega and today I will be presenting to you the results of the Data Analytics task</a:t>
            </a:r>
            <a:r>
              <a:rPr lang="en-US" sz="2000" b="0" i="0" u="none" strike="noStrike" kern="1200" baseline="0" dirty="0" smtClean="0">
                <a:solidFill>
                  <a:schemeClr val="tx1"/>
                </a:solidFill>
                <a:latin typeface="Arial Rounded MT Bold" panose="020F0704030504030204" pitchFamily="34" charset="0"/>
                <a:ea typeface="+mn-ea"/>
                <a:cs typeface="+mn-cs"/>
              </a:rPr>
              <a:t>.</a:t>
            </a:r>
            <a:endParaRPr lang="en-US" sz="2000" dirty="0">
              <a:latin typeface="Arial Rounded MT Bold" panose="020F070403050403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Interesting Spikes in Posting: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seems there are distinct periods where Social Buzz sees an</a:t>
            </a:r>
            <a:r>
              <a:rPr lang="en-US" sz="1200" b="0" i="0" kern="1200" baseline="0" dirty="0" smtClean="0">
                <a:solidFill>
                  <a:schemeClr val="tx1"/>
                </a:solidFill>
                <a:effectLst/>
                <a:latin typeface="+mn-lt"/>
                <a:ea typeface="+mn-ea"/>
                <a:cs typeface="+mn-cs"/>
              </a:rPr>
              <a:t> increase</a:t>
            </a:r>
            <a:r>
              <a:rPr lang="en-US" sz="1200" b="0" i="0" kern="1200" dirty="0" smtClean="0">
                <a:solidFill>
                  <a:schemeClr val="tx1"/>
                </a:solidFill>
                <a:effectLst/>
                <a:latin typeface="+mn-lt"/>
                <a:ea typeface="+mn-ea"/>
                <a:cs typeface="+mn-cs"/>
              </a:rPr>
              <a:t> in user activity:</a:t>
            </a:r>
          </a:p>
          <a:p>
            <a:r>
              <a:rPr lang="en-US" sz="1200" b="1" i="0" kern="1200" dirty="0" smtClean="0">
                <a:solidFill>
                  <a:schemeClr val="tx1"/>
                </a:solidFill>
                <a:effectLst/>
                <a:latin typeface="+mn-lt"/>
                <a:ea typeface="+mn-ea"/>
                <a:cs typeface="+mn-cs"/>
              </a:rPr>
              <a:t>January:</a:t>
            </a:r>
            <a:r>
              <a:rPr lang="en-US" sz="1200" b="0" i="0" kern="1200" dirty="0" smtClean="0">
                <a:solidFill>
                  <a:schemeClr val="tx1"/>
                </a:solidFill>
                <a:effectLst/>
                <a:latin typeface="+mn-lt"/>
                <a:ea typeface="+mn-ea"/>
                <a:cs typeface="+mn-cs"/>
              </a:rPr>
              <a:t> This could be due to people reconnecting after the holiday season and sharing New Year's resolutions or experiences.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May:</a:t>
            </a:r>
            <a:r>
              <a:rPr lang="en-US" sz="1200" b="0" i="0" kern="1200" dirty="0" smtClean="0">
                <a:solidFill>
                  <a:schemeClr val="tx1"/>
                </a:solidFill>
                <a:effectLst/>
                <a:latin typeface="+mn-lt"/>
                <a:ea typeface="+mn-ea"/>
                <a:cs typeface="+mn-cs"/>
              </a:rPr>
              <a:t> Perhaps this coincides with holidays or events like Mother's Day, graduations, or the start of summer in some regions, leading to increased social sharing.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December:</a:t>
            </a:r>
            <a:r>
              <a:rPr lang="en-US" sz="1200" b="0" i="0" kern="1200" dirty="0" smtClean="0">
                <a:solidFill>
                  <a:schemeClr val="tx1"/>
                </a:solidFill>
                <a:effectLst/>
                <a:latin typeface="+mn-lt"/>
                <a:ea typeface="+mn-ea"/>
                <a:cs typeface="+mn-cs"/>
              </a:rPr>
              <a:t> The holiday season is naturally a time for increased social interaction, with people sharing gift ideas, festivities, and celebrations.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Summer (July &amp; August):</a:t>
            </a:r>
            <a:r>
              <a:rPr lang="en-US" sz="1200" b="0" i="0" kern="1200" dirty="0" smtClean="0">
                <a:solidFill>
                  <a:schemeClr val="tx1"/>
                </a:solidFill>
                <a:effectLst/>
                <a:latin typeface="+mn-lt"/>
                <a:ea typeface="+mn-ea"/>
                <a:cs typeface="+mn-cs"/>
              </a:rPr>
              <a:t> This could be due to people having more free time during vacations, holidays, or warmer weather, leading to them spending more time online and sharing experiences.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dove into your data and found some cool stuff!</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Top 5 Content Champs:</a:t>
            </a:r>
            <a:r>
              <a:rPr lang="en-US" sz="1200" b="0" i="0" kern="1200" dirty="0" smtClean="0">
                <a:solidFill>
                  <a:schemeClr val="tx1"/>
                </a:solidFill>
                <a:effectLst/>
                <a:latin typeface="+mn-lt"/>
                <a:ea typeface="+mn-ea"/>
                <a:cs typeface="+mn-cs"/>
              </a:rPr>
              <a:t> Animals took the crown, followed closely by science. Looks like users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love seeing furry friends and fun facts on Social Buzz.</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Foodie Focus:</a:t>
            </a:r>
            <a:r>
              <a:rPr lang="en-US" sz="1200" b="0" i="0" kern="1200" dirty="0" smtClean="0">
                <a:solidFill>
                  <a:schemeClr val="tx1"/>
                </a:solidFill>
                <a:effectLst/>
                <a:latin typeface="+mn-lt"/>
                <a:ea typeface="+mn-ea"/>
                <a:cs typeface="+mn-cs"/>
              </a:rPr>
              <a:t> Food is a big hit, with healthy eating ranking the highest. This might tell you who your users are (health-conscious people?) and open doors to keep them engaged. Imagine campaigns or partnerships around healthy recipes!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Based on the analysis of top content categories, here are some key recommendations for you:</a:t>
            </a:r>
          </a:p>
          <a:p>
            <a:r>
              <a:rPr lang="en-US" sz="1200" b="1" i="0" kern="1200" dirty="0" smtClean="0">
                <a:solidFill>
                  <a:schemeClr val="tx1"/>
                </a:solidFill>
                <a:effectLst/>
                <a:latin typeface="+mn-lt"/>
                <a:ea typeface="+mn-ea"/>
                <a:cs typeface="+mn-cs"/>
              </a:rPr>
              <a:t>1. Content Strategy by Category:</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Animals &amp; Science:</a:t>
            </a:r>
            <a:r>
              <a:rPr lang="en-US" sz="1200" b="0" i="0" kern="1200" dirty="0" smtClean="0">
                <a:solidFill>
                  <a:schemeClr val="tx1"/>
                </a:solidFill>
                <a:effectLst/>
                <a:latin typeface="+mn-lt"/>
                <a:ea typeface="+mn-ea"/>
                <a:cs typeface="+mn-cs"/>
              </a:rPr>
              <a:t> Double down on factual and visually engaging content. Partner with animal shelters, science communicators, or educational institutions to create high-quality videos, infographics, or live streams.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Embrace the health-conscious user base! Partner with healthy food bloggers or fitness influencers to develop recipes, workout tips, or healthy lifestyle challenges.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 User Engagement &amp; Personalization:</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Leverage User Behavior:</a:t>
            </a:r>
            <a:r>
              <a:rPr lang="en-US" sz="1200" b="0" i="0" kern="1200" dirty="0" smtClean="0">
                <a:solidFill>
                  <a:schemeClr val="tx1"/>
                </a:solidFill>
                <a:effectLst/>
                <a:latin typeface="+mn-lt"/>
                <a:ea typeface="+mn-ea"/>
                <a:cs typeface="+mn-cs"/>
              </a:rPr>
              <a:t> Use data to personalize content recommendations for each user. Show users more of what they love (e.g., suggesting healthy recipes to users who engage with healthy eating content).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A/B Test &amp; Experiment:</a:t>
            </a:r>
            <a:r>
              <a:rPr lang="en-US" sz="1200" b="0" i="0" kern="1200" dirty="0" smtClean="0">
                <a:solidFill>
                  <a:schemeClr val="tx1"/>
                </a:solidFill>
                <a:effectLst/>
                <a:latin typeface="+mn-lt"/>
                <a:ea typeface="+mn-ea"/>
                <a:cs typeface="+mn-cs"/>
              </a:rPr>
              <a:t> Test different content formats (videos vs. images) and themes within categories to see what resonates most with users.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3. Grow Your Content Reach:</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Partner with Influencers:</a:t>
            </a:r>
            <a:r>
              <a:rPr lang="en-US" sz="1200" b="0" i="0" kern="1200" dirty="0" smtClean="0">
                <a:solidFill>
                  <a:schemeClr val="tx1"/>
                </a:solidFill>
                <a:effectLst/>
                <a:latin typeface="+mn-lt"/>
                <a:ea typeface="+mn-ea"/>
                <a:cs typeface="+mn-cs"/>
              </a:rPr>
              <a:t> Find influencers who align with your top categories and collaborate on sponsored content or challenges.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Run Targeted Campaigns:</a:t>
            </a:r>
            <a:r>
              <a:rPr lang="en-US" sz="1200" b="0" i="0" kern="1200" dirty="0" smtClean="0">
                <a:solidFill>
                  <a:schemeClr val="tx1"/>
                </a:solidFill>
                <a:effectLst/>
                <a:latin typeface="+mn-lt"/>
                <a:ea typeface="+mn-ea"/>
                <a:cs typeface="+mn-cs"/>
              </a:rPr>
              <a:t> Leverage Social Buzz's targeting features to promote content to specific user segments based on their interests (e.g., healthy eating content to users who engage with fitness content).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4. Embrace Real-time Data:</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Implement real-time analytics tools:</a:t>
            </a:r>
            <a:r>
              <a:rPr lang="en-US" sz="1200" b="0" i="0" kern="1200" dirty="0" smtClean="0">
                <a:solidFill>
                  <a:schemeClr val="tx1"/>
                </a:solidFill>
                <a:effectLst/>
                <a:latin typeface="+mn-lt"/>
                <a:ea typeface="+mn-ea"/>
                <a:cs typeface="+mn-cs"/>
              </a:rPr>
              <a:t> Gain continuous insights into user behavior and content performance.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Track key metrics:</a:t>
            </a:r>
            <a:r>
              <a:rPr lang="en-US" sz="1200" b="0" i="0" kern="1200" dirty="0" smtClean="0">
                <a:solidFill>
                  <a:schemeClr val="tx1"/>
                </a:solidFill>
                <a:effectLst/>
                <a:latin typeface="+mn-lt"/>
                <a:ea typeface="+mn-ea"/>
                <a:cs typeface="+mn-cs"/>
              </a:rPr>
              <a:t> Monitor user engagement, platform usage, and content performance to measure the success of your strategy.</a:t>
            </a:r>
          </a:p>
          <a:p>
            <a:endParaRPr lang="en-US" sz="1200" b="0" i="0" kern="1200" dirty="0" smtClean="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41743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Beyond the Numbers: </a:t>
            </a:r>
            <a:r>
              <a:rPr lang="en-US" sz="1200" b="0" i="0" kern="1200" dirty="0" smtClean="0">
                <a:solidFill>
                  <a:schemeClr val="tx1"/>
                </a:solidFill>
                <a:effectLst/>
                <a:latin typeface="+mn-lt"/>
                <a:ea typeface="+mn-ea"/>
                <a:cs typeface="+mn-cs"/>
              </a:rPr>
              <a:t>Now that we know what kind of content resonates with your users, let's dig deeper</a:t>
            </a:r>
            <a:r>
              <a:rPr lang="en-US" sz="1200" b="0" i="0" kern="1200" baseline="0" dirty="0" smtClean="0">
                <a:solidFill>
                  <a:schemeClr val="tx1"/>
                </a:solidFill>
                <a:effectLst/>
                <a:latin typeface="+mn-lt"/>
                <a:ea typeface="+mn-ea"/>
                <a:cs typeface="+mn-cs"/>
              </a:rPr>
              <a:t> by considering demographics, interests and online behavior of users who engage with the top 5 categories.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We didn't just stop at the top 5. We can help you uncover these kinds of insights constantly, live across your entire platform. Imagine getting this info all the time, not just once!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357277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Thank you very much for listening, please feel free to ask any questions that you may have!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indent="-228600">
              <a:buAutoNum type="arabicPeriod"/>
            </a:pPr>
            <a:r>
              <a:rPr lang="en-US" sz="1200" b="1" i="0" kern="1200" baseline="0" dirty="0" smtClean="0">
                <a:solidFill>
                  <a:schemeClr val="tx1"/>
                </a:solidFill>
                <a:effectLst/>
                <a:latin typeface="+mn-lt"/>
                <a:ea typeface="+mn-ea"/>
                <a:cs typeface="+mn-cs"/>
              </a:rPr>
              <a:t>I will b</a:t>
            </a:r>
            <a:r>
              <a:rPr lang="en-US" sz="1200" b="1" i="0" kern="1200" dirty="0" smtClean="0">
                <a:solidFill>
                  <a:schemeClr val="tx1"/>
                </a:solidFill>
                <a:effectLst/>
                <a:latin typeface="+mn-lt"/>
                <a:ea typeface="+mn-ea"/>
                <a:cs typeface="+mn-cs"/>
              </a:rPr>
              <a:t>riefly explain the business problem we're solving and what we're trying to achieve.</a:t>
            </a:r>
          </a:p>
          <a:p>
            <a:pPr marL="228600" indent="-228600">
              <a:buAutoNum type="arabicPeriod"/>
            </a:pPr>
            <a:endParaRPr lang="en-US" sz="1200" b="1" i="0" kern="1200" dirty="0" smtClean="0">
              <a:solidFill>
                <a:schemeClr val="tx1"/>
              </a:solidFill>
              <a:effectLst/>
              <a:latin typeface="+mn-lt"/>
              <a:ea typeface="+mn-ea"/>
              <a:cs typeface="+mn-cs"/>
            </a:endParaRPr>
          </a:p>
          <a:p>
            <a:pPr marL="228600" indent="-228600">
              <a:buAutoNum type="arabicPeriod" startAt="2"/>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f</a:t>
            </a:r>
            <a:r>
              <a:rPr lang="en-US" sz="1200" b="1" i="0" kern="1200" dirty="0" smtClean="0">
                <a:solidFill>
                  <a:schemeClr val="tx1"/>
                </a:solidFill>
                <a:effectLst/>
                <a:latin typeface="+mn-lt"/>
                <a:ea typeface="+mn-ea"/>
                <a:cs typeface="+mn-cs"/>
              </a:rPr>
              <a:t>ocus on the specific problem our Data Analytics team has been tackling</a:t>
            </a:r>
            <a:r>
              <a:rPr lang="en-US" sz="1200" b="1" i="0" kern="1200" baseline="0" dirty="0" smtClean="0">
                <a:solidFill>
                  <a:schemeClr val="tx1"/>
                </a:solidFill>
                <a:effectLst/>
                <a:latin typeface="+mn-lt"/>
                <a:ea typeface="+mn-ea"/>
                <a:cs typeface="+mn-cs"/>
              </a:rPr>
              <a:t> and e</a:t>
            </a:r>
            <a:r>
              <a:rPr lang="en-US" sz="1200" b="1" i="0" kern="1200" dirty="0" smtClean="0">
                <a:solidFill>
                  <a:schemeClr val="tx1"/>
                </a:solidFill>
                <a:effectLst/>
                <a:latin typeface="+mn-lt"/>
                <a:ea typeface="+mn-ea"/>
                <a:cs typeface="+mn-cs"/>
              </a:rPr>
              <a:t>xplain why this problem is important.</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3"/>
            </a:pPr>
            <a:r>
              <a:rPr lang="en-US" sz="1200" b="1" i="0" kern="1200" baseline="0" dirty="0" smtClean="0">
                <a:solidFill>
                  <a:schemeClr val="tx1"/>
                </a:solidFill>
                <a:effectLst/>
                <a:latin typeface="+mn-lt"/>
                <a:ea typeface="+mn-ea"/>
                <a:cs typeface="+mn-cs"/>
              </a:rPr>
              <a:t>I will </a:t>
            </a:r>
            <a:r>
              <a:rPr lang="en-US" sz="1200" b="1" i="0" kern="1200" dirty="0" smtClean="0">
                <a:solidFill>
                  <a:schemeClr val="tx1"/>
                </a:solidFill>
                <a:effectLst/>
                <a:latin typeface="+mn-lt"/>
                <a:ea typeface="+mn-ea"/>
                <a:cs typeface="+mn-cs"/>
              </a:rPr>
              <a:t>Introduce the team members who worked on this task.</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4"/>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g</a:t>
            </a:r>
            <a:r>
              <a:rPr lang="en-US" sz="1200" b="1" i="0" kern="1200" dirty="0" smtClean="0">
                <a:solidFill>
                  <a:schemeClr val="tx1"/>
                </a:solidFill>
                <a:effectLst/>
                <a:latin typeface="+mn-lt"/>
                <a:ea typeface="+mn-ea"/>
                <a:cs typeface="+mn-cs"/>
              </a:rPr>
              <a:t>ive a high-level overview of the process we followed to solve the problem.</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5"/>
            </a:pPr>
            <a:r>
              <a:rPr lang="en-US" sz="1200" b="1" i="0" kern="1200" baseline="0" dirty="0" smtClean="0">
                <a:solidFill>
                  <a:schemeClr val="tx1"/>
                </a:solidFill>
                <a:effectLst/>
                <a:latin typeface="+mn-lt"/>
                <a:ea typeface="+mn-ea"/>
                <a:cs typeface="+mn-cs"/>
              </a:rPr>
              <a:t>I will p</a:t>
            </a:r>
            <a:r>
              <a:rPr lang="en-US" sz="1200" b="1" i="0" kern="1200" dirty="0" smtClean="0">
                <a:solidFill>
                  <a:schemeClr val="tx1"/>
                </a:solidFill>
                <a:effectLst/>
                <a:latin typeface="+mn-lt"/>
                <a:ea typeface="+mn-ea"/>
                <a:cs typeface="+mn-cs"/>
              </a:rPr>
              <a:t>resent the most important results of our analysis, using clear explanations and visuals.</a:t>
            </a:r>
          </a:p>
          <a:p>
            <a:pPr marL="0" indent="0">
              <a:buNone/>
            </a:pP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6.  </a:t>
            </a:r>
            <a:r>
              <a:rPr lang="en-US" sz="1200" b="1" i="0" kern="1200" baseline="0" dirty="0" smtClean="0">
                <a:solidFill>
                  <a:schemeClr val="tx1"/>
                </a:solidFill>
                <a:effectLst/>
                <a:latin typeface="+mn-lt"/>
                <a:ea typeface="+mn-ea"/>
                <a:cs typeface="+mn-cs"/>
              </a:rPr>
              <a:t> I will </a:t>
            </a:r>
            <a:r>
              <a:rPr lang="en-US" sz="1200" b="1" i="0" kern="1200" baseline="0" dirty="0" smtClean="0">
                <a:solidFill>
                  <a:schemeClr val="tx1"/>
                </a:solidFill>
                <a:effectLst/>
                <a:latin typeface="+mn-lt"/>
                <a:ea typeface="+mn-ea"/>
                <a:cs typeface="+mn-cs"/>
              </a:rPr>
              <a:t>b</a:t>
            </a:r>
            <a:r>
              <a:rPr lang="en-US" sz="1200" b="1" i="0" kern="1200" dirty="0" smtClean="0">
                <a:solidFill>
                  <a:schemeClr val="tx1"/>
                </a:solidFill>
                <a:effectLst/>
                <a:latin typeface="+mn-lt"/>
                <a:ea typeface="+mn-ea"/>
                <a:cs typeface="+mn-cs"/>
              </a:rPr>
              <a:t>riefly </a:t>
            </a:r>
            <a:r>
              <a:rPr lang="en-US" sz="1200" b="1" i="0" kern="1200" dirty="0" smtClean="0">
                <a:solidFill>
                  <a:schemeClr val="tx1"/>
                </a:solidFill>
                <a:effectLst/>
                <a:latin typeface="+mn-lt"/>
                <a:ea typeface="+mn-ea"/>
                <a:cs typeface="+mn-cs"/>
              </a:rPr>
              <a:t>summarize the key points</a:t>
            </a:r>
            <a:r>
              <a:rPr lang="en-US" sz="1200" b="1" i="0" kern="1200" baseline="0" dirty="0" smtClean="0">
                <a:solidFill>
                  <a:schemeClr val="tx1"/>
                </a:solidFill>
                <a:effectLst/>
                <a:latin typeface="+mn-lt"/>
                <a:ea typeface="+mn-ea"/>
                <a:cs typeface="+mn-cs"/>
              </a:rPr>
              <a:t> and o</a:t>
            </a:r>
            <a:r>
              <a:rPr lang="en-US" sz="1200" b="1" i="0" kern="1200" dirty="0" smtClean="0">
                <a:solidFill>
                  <a:schemeClr val="tx1"/>
                </a:solidFill>
                <a:effectLst/>
                <a:latin typeface="+mn-lt"/>
                <a:ea typeface="+mn-ea"/>
                <a:cs typeface="+mn-cs"/>
              </a:rPr>
              <a:t>pen the floor for questions.</a:t>
            </a:r>
          </a:p>
          <a:p>
            <a:pPr lvl="0"/>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Great to be here today! Let's talk about our work together.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the past 3 months, Accenture has been partnering with Social Buzz on a special project to tackle some of your biggest challenges.</a:t>
            </a:r>
          </a:p>
          <a:p>
            <a:r>
              <a:rPr lang="en-US" sz="1200" b="0" i="0" kern="1200" dirty="0" smtClean="0">
                <a:solidFill>
                  <a:schemeClr val="tx1"/>
                </a:solidFill>
                <a:effectLst/>
                <a:latin typeface="+mn-lt"/>
                <a:ea typeface="+mn-ea"/>
                <a:cs typeface="+mn-cs"/>
              </a:rPr>
              <a:t>Social Buzz has grown tremendously and become a global leader! We're here to help you manage this success and keep moving forward.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Here's what we'll be focusing on:</a:t>
            </a:r>
          </a:p>
          <a:p>
            <a:r>
              <a:rPr lang="en-US" sz="1200" b="1" i="0" kern="1200" dirty="0" smtClean="0">
                <a:solidFill>
                  <a:schemeClr val="tx1"/>
                </a:solidFill>
                <a:effectLst/>
                <a:latin typeface="+mn-lt"/>
                <a:ea typeface="+mn-ea"/>
                <a:cs typeface="+mn-cs"/>
              </a:rPr>
              <a:t>Big Data Audit:</a:t>
            </a:r>
            <a:r>
              <a:rPr lang="en-US" sz="1200" b="0" i="0" kern="1200" dirty="0" smtClean="0">
                <a:solidFill>
                  <a:schemeClr val="tx1"/>
                </a:solidFill>
                <a:effectLst/>
                <a:latin typeface="+mn-lt"/>
                <a:ea typeface="+mn-ea"/>
                <a:cs typeface="+mn-cs"/>
              </a:rPr>
              <a:t> We'll review your current practices and share industry best practices to optimize your data handling.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IPO Guidance:</a:t>
            </a:r>
            <a:r>
              <a:rPr lang="en-US" sz="1200" b="0" i="0" kern="1200" dirty="0" smtClean="0">
                <a:solidFill>
                  <a:schemeClr val="tx1"/>
                </a:solidFill>
                <a:effectLst/>
                <a:latin typeface="+mn-lt"/>
                <a:ea typeface="+mn-ea"/>
                <a:cs typeface="+mn-cs"/>
              </a:rPr>
              <a:t> Our team's expertise will help you navigate a successful Initial Public Offering (IPO).</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Content Insights:</a:t>
            </a:r>
            <a:r>
              <a:rPr lang="en-US" sz="1200" b="0" i="0" kern="1200" dirty="0" smtClean="0">
                <a:solidFill>
                  <a:schemeClr val="tx1"/>
                </a:solidFill>
                <a:effectLst/>
                <a:latin typeface="+mn-lt"/>
                <a:ea typeface="+mn-ea"/>
                <a:cs typeface="+mn-cs"/>
              </a:rPr>
              <a:t> We analyzed your data to uncover valuable insights about your top 5 content categories</a:t>
            </a:r>
            <a:r>
              <a:rPr lang="en-US"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We're excited to share our findings and help Social Buzz reach even greater heights!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Our data team has been diving deep into Social Buzz's biggest asset: </a:t>
            </a:r>
            <a:r>
              <a:rPr lang="en-US" sz="1200" b="1" i="0" kern="1200" dirty="0" smtClean="0">
                <a:solidFill>
                  <a:schemeClr val="tx1"/>
                </a:solidFill>
                <a:effectLst/>
                <a:latin typeface="+mn-lt"/>
                <a:ea typeface="+mn-ea"/>
                <a:cs typeface="+mn-cs"/>
              </a:rPr>
              <a:t>content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Here's the challenge:</a:t>
            </a:r>
            <a:r>
              <a:rPr lang="en-US" sz="1200" b="0" i="0" kern="1200" dirty="0" smtClean="0">
                <a:solidFill>
                  <a:schemeClr val="tx1"/>
                </a:solidFill>
                <a:effectLst/>
                <a:latin typeface="+mn-lt"/>
                <a:ea typeface="+mn-ea"/>
                <a:cs typeface="+mn-cs"/>
              </a:rPr>
              <a:t> Your platform sees a whopping </a:t>
            </a:r>
            <a:r>
              <a:rPr lang="en-US" sz="1200" b="1" i="0" kern="1200" dirty="0" smtClean="0">
                <a:solidFill>
                  <a:schemeClr val="tx1"/>
                </a:solidFill>
                <a:effectLst/>
                <a:latin typeface="+mn-lt"/>
                <a:ea typeface="+mn-ea"/>
                <a:cs typeface="+mn-cs"/>
              </a:rPr>
              <a:t>100,000 posts daily</a:t>
            </a:r>
            <a:r>
              <a:rPr lang="en-US" sz="1200" b="0" i="0" kern="1200" dirty="0" smtClean="0">
                <a:solidFill>
                  <a:schemeClr val="tx1"/>
                </a:solidFill>
                <a:effectLst/>
                <a:latin typeface="+mn-lt"/>
                <a:ea typeface="+mn-ea"/>
                <a:cs typeface="+mn-cs"/>
              </a:rPr>
              <a:t>, translating to a massive </a:t>
            </a:r>
            <a:r>
              <a:rPr lang="en-US" sz="1200" b="1" i="0" kern="1200" dirty="0" smtClean="0">
                <a:solidFill>
                  <a:schemeClr val="tx1"/>
                </a:solidFill>
                <a:effectLst/>
                <a:latin typeface="+mn-lt"/>
                <a:ea typeface="+mn-ea"/>
                <a:cs typeface="+mn-cs"/>
              </a:rPr>
              <a:t>36.5 million posts a year</a:t>
            </a:r>
            <a:r>
              <a:rPr lang="en-US" sz="1200" b="0" i="0" kern="1200" dirty="0" smtClean="0">
                <a:solidFill>
                  <a:schemeClr val="tx1"/>
                </a:solidFill>
                <a:effectLst/>
                <a:latin typeface="+mn-lt"/>
                <a:ea typeface="+mn-ea"/>
                <a:cs typeface="+mn-cs"/>
              </a:rPr>
              <a:t>. And guess what? It's all unstructured data, making it a complex puzzle to solve.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Think about giants like YouTube, Facebook, and Netflix. They thrive on content, but just having a lot isn't enough. </a:t>
            </a:r>
            <a:r>
              <a:rPr lang="en-US" sz="1200" b="1" i="0" kern="1200" dirty="0" smtClean="0">
                <a:solidFill>
                  <a:schemeClr val="tx1"/>
                </a:solidFill>
                <a:effectLst/>
                <a:latin typeface="+mn-lt"/>
                <a:ea typeface="+mn-ea"/>
                <a:cs typeface="+mn-cs"/>
              </a:rPr>
              <a:t>The key lies in understanding what your audience loves.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That's where our data expertise comes in. We've been analyzing this mountain of content to uncover hidden gems – insights that will help you:</a:t>
            </a:r>
          </a:p>
          <a:p>
            <a:r>
              <a:rPr lang="en-US" sz="1200" b="1" i="0" kern="1200" dirty="0" smtClean="0">
                <a:solidFill>
                  <a:schemeClr val="tx1"/>
                </a:solidFill>
                <a:effectLst/>
                <a:latin typeface="+mn-lt"/>
                <a:ea typeface="+mn-ea"/>
                <a:cs typeface="+mn-cs"/>
              </a:rPr>
              <a:t>Know your audience better:</a:t>
            </a:r>
            <a:r>
              <a:rPr lang="en-US" sz="1200" b="0" i="0" kern="1200" dirty="0" smtClean="0">
                <a:solidFill>
                  <a:schemeClr val="tx1"/>
                </a:solidFill>
                <a:effectLst/>
                <a:latin typeface="+mn-lt"/>
                <a:ea typeface="+mn-ea"/>
                <a:cs typeface="+mn-cs"/>
              </a:rPr>
              <a:t> We'll show you what content resonates most, helping you tailor experiences for your users.</a:t>
            </a:r>
          </a:p>
          <a:p>
            <a:r>
              <a:rPr lang="en-US" sz="1200" b="1" i="0" kern="1200" dirty="0" smtClean="0">
                <a:solidFill>
                  <a:schemeClr val="tx1"/>
                </a:solidFill>
                <a:effectLst/>
                <a:latin typeface="+mn-lt"/>
                <a:ea typeface="+mn-ea"/>
                <a:cs typeface="+mn-cs"/>
              </a:rPr>
              <a:t>Personalize the experience:</a:t>
            </a:r>
            <a:r>
              <a:rPr lang="en-US" sz="1200" b="0" i="0" kern="1200" dirty="0" smtClean="0">
                <a:solidFill>
                  <a:schemeClr val="tx1"/>
                </a:solidFill>
                <a:effectLst/>
                <a:latin typeface="+mn-lt"/>
                <a:ea typeface="+mn-ea"/>
                <a:cs typeface="+mn-cs"/>
              </a:rPr>
              <a:t> Imagine suggesting content users will truly enjoy – that's the power of data!</a:t>
            </a:r>
          </a:p>
          <a:p>
            <a:r>
              <a:rPr lang="en-US" sz="1200" b="1" i="0" kern="1200" dirty="0" smtClean="0">
                <a:solidFill>
                  <a:schemeClr val="tx1"/>
                </a:solidFill>
                <a:effectLst/>
                <a:latin typeface="+mn-lt"/>
                <a:ea typeface="+mn-ea"/>
                <a:cs typeface="+mn-cs"/>
              </a:rPr>
              <a:t>Move from data to action:</a:t>
            </a:r>
            <a:r>
              <a:rPr lang="en-US" sz="1200" b="0" i="0" kern="1200" dirty="0" smtClean="0">
                <a:solidFill>
                  <a:schemeClr val="tx1"/>
                </a:solidFill>
                <a:effectLst/>
                <a:latin typeface="+mn-lt"/>
                <a:ea typeface="+mn-ea"/>
                <a:cs typeface="+mn-cs"/>
              </a:rPr>
              <a:t> We'll translate insights into actionable steps, helping you leverage content for maximum impact.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Get ready to unlock the true potential of your content and create a platform that keeps users engaged and coming back for more!</a:t>
            </a:r>
          </a:p>
          <a:p>
            <a:pPr lvl="0"/>
            <a:endParaRPr lang="en-US" sz="12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may have a massive data team at Accenture, but for this project, we assembled a </a:t>
            </a:r>
            <a:r>
              <a:rPr lang="en-US" sz="1200" b="0" i="0" kern="1200" dirty="0" smtClean="0">
                <a:solidFill>
                  <a:schemeClr val="tx1"/>
                </a:solidFill>
                <a:effectLst/>
                <a:latin typeface="+mn-lt"/>
                <a:ea typeface="+mn-ea"/>
                <a:cs typeface="+mn-cs"/>
              </a:rPr>
              <a:t>squad </a:t>
            </a:r>
            <a:r>
              <a:rPr lang="en-US" sz="1200" b="0" i="0" kern="1200" dirty="0" smtClean="0">
                <a:solidFill>
                  <a:schemeClr val="tx1"/>
                </a:solidFill>
                <a:effectLst/>
                <a:latin typeface="+mn-lt"/>
                <a:ea typeface="+mn-ea"/>
                <a:cs typeface="+mn-cs"/>
              </a:rPr>
              <a:t>of 3:</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Andrew Fleming, Chief Technical Architect: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Andrew‘</a:t>
            </a:r>
            <a:r>
              <a:rPr lang="en-US" sz="1200" b="0" i="0" kern="1200" baseline="0" dirty="0" smtClean="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like </a:t>
            </a:r>
            <a:r>
              <a:rPr lang="en-US" sz="1200" b="0" i="0" kern="1200" dirty="0" smtClean="0">
                <a:solidFill>
                  <a:schemeClr val="tx1"/>
                </a:solidFill>
                <a:effectLst/>
                <a:latin typeface="+mn-lt"/>
                <a:ea typeface="+mn-ea"/>
                <a:cs typeface="+mn-cs"/>
              </a:rPr>
              <a:t>our data GPS, guiding the team towards top-notch analysis.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Marcus </a:t>
            </a:r>
            <a:r>
              <a:rPr lang="en-US" sz="1200" b="1" i="0" kern="1200" dirty="0" err="1" smtClean="0">
                <a:solidFill>
                  <a:schemeClr val="tx1"/>
                </a:solidFill>
                <a:effectLst/>
                <a:latin typeface="+mn-lt"/>
                <a:ea typeface="+mn-ea"/>
                <a:cs typeface="+mn-cs"/>
              </a:rPr>
              <a:t>Rompton</a:t>
            </a:r>
            <a:r>
              <a:rPr lang="en-US" sz="1200" b="1" i="0" kern="1200" dirty="0" smtClean="0">
                <a:solidFill>
                  <a:schemeClr val="tx1"/>
                </a:solidFill>
                <a:effectLst/>
                <a:latin typeface="+mn-lt"/>
                <a:ea typeface="+mn-ea"/>
                <a:cs typeface="+mn-cs"/>
              </a:rPr>
              <a:t>, Senior Data Engineer:</a:t>
            </a:r>
            <a:r>
              <a:rPr lang="en-US" sz="1200" b="0" i="0" kern="1200" dirty="0" smtClean="0">
                <a:solidFill>
                  <a:schemeClr val="tx1"/>
                </a:solidFill>
                <a:effectLst/>
                <a:latin typeface="+mn-lt"/>
                <a:ea typeface="+mn-ea"/>
                <a:cs typeface="+mn-cs"/>
              </a:rPr>
              <a:t> Marcus is a data problem-solving whiz, having tackled challenges for the world's biggest companies. He focused on building the data infrastructure for this project.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Amanda</a:t>
            </a:r>
            <a:r>
              <a:rPr lang="en-US" sz="1200" b="1" i="0" kern="1200" baseline="0" dirty="0" smtClean="0">
                <a:solidFill>
                  <a:schemeClr val="tx1"/>
                </a:solidFill>
                <a:effectLst/>
                <a:latin typeface="+mn-lt"/>
                <a:ea typeface="+mn-ea"/>
                <a:cs typeface="+mn-cs"/>
              </a:rPr>
              <a:t> Egega</a:t>
            </a:r>
            <a:r>
              <a:rPr lang="en-US" sz="1200" b="1" i="0" kern="1200" dirty="0" smtClean="0">
                <a:solidFill>
                  <a:schemeClr val="tx1"/>
                </a:solidFill>
                <a:effectLst/>
                <a:latin typeface="+mn-lt"/>
                <a:ea typeface="+mn-ea"/>
                <a:cs typeface="+mn-cs"/>
              </a:rPr>
              <a:t>, Data Analyst:</a:t>
            </a:r>
            <a:r>
              <a:rPr lang="en-US" sz="1200" b="0" i="0" kern="1200" dirty="0" smtClean="0">
                <a:solidFill>
                  <a:schemeClr val="tx1"/>
                </a:solidFill>
                <a:effectLst/>
                <a:latin typeface="+mn-lt"/>
                <a:ea typeface="+mn-ea"/>
                <a:cs typeface="+mn-cs"/>
              </a:rPr>
              <a:t> That's me! I took the raw data, combined Andrew's guidance with Marcus' engineering magic, and transformed it all into actionable insights that can fuel smart business decisions for Social Buzz.</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Cracking the Content Code: Our 5-Step Process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make sense of Social Buzz's massive content pile, we followed a clear plan: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Understanding:</a:t>
            </a:r>
            <a:r>
              <a:rPr lang="en-US" sz="1200" b="0" i="0" kern="1200" dirty="0" smtClean="0">
                <a:solidFill>
                  <a:schemeClr val="tx1"/>
                </a:solidFill>
                <a:effectLst/>
                <a:latin typeface="+mn-lt"/>
                <a:ea typeface="+mn-ea"/>
                <a:cs typeface="+mn-cs"/>
              </a:rPr>
              <a:t> We started by getting to know your data inside and out – understanding how it's structured and what it tells us about your business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There are three</a:t>
            </a:r>
            <a:r>
              <a:rPr lang="en-US" sz="1200" b="0" i="0" kern="1200" baseline="0" dirty="0" smtClean="0">
                <a:solidFill>
                  <a:schemeClr val="tx1"/>
                </a:solidFill>
                <a:effectLst/>
                <a:latin typeface="+mn-lt"/>
                <a:ea typeface="+mn-ea"/>
                <a:cs typeface="+mn-cs"/>
              </a:rPr>
              <a:t> datasets (content, reaction type and reactions) that needs to be joined to conduct better analysis.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Cleaning:</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a:t>
            </a:r>
            <a:r>
              <a:rPr lang="en-US" sz="1200" b="0" i="0" kern="1200" baseline="0" dirty="0" smtClean="0">
                <a:solidFill>
                  <a:schemeClr val="tx1"/>
                </a:solidFill>
                <a:effectLst/>
                <a:latin typeface="+mn-lt"/>
                <a:ea typeface="+mn-ea"/>
                <a:cs typeface="+mn-cs"/>
              </a:rPr>
              <a:t> Microsoft Excel,</a:t>
            </a:r>
            <a:r>
              <a:rPr lang="en-US" sz="1200" b="0" i="0" kern="1200" dirty="0" smtClean="0">
                <a:solidFill>
                  <a:schemeClr val="tx1"/>
                </a:solidFill>
                <a:effectLst/>
                <a:latin typeface="+mn-lt"/>
                <a:ea typeface="+mn-ea"/>
                <a:cs typeface="+mn-cs"/>
              </a:rPr>
              <a:t> I</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cleaned </a:t>
            </a:r>
            <a:r>
              <a:rPr lang="en-US" sz="1200" b="0" i="0" kern="1200" dirty="0" smtClean="0">
                <a:solidFill>
                  <a:schemeClr val="tx1"/>
                </a:solidFill>
                <a:effectLst/>
                <a:latin typeface="+mn-lt"/>
                <a:ea typeface="+mn-ea"/>
                <a:cs typeface="+mn-cs"/>
              </a:rPr>
              <a:t>and prepped the data, making sure it was sparkling clean and ready for analysis. </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started by checking if the</a:t>
            </a:r>
            <a:r>
              <a:rPr lang="en-US" sz="1200" b="0" i="0" kern="1200" baseline="0" dirty="0" smtClean="0">
                <a:solidFill>
                  <a:schemeClr val="tx1"/>
                </a:solidFill>
                <a:effectLst/>
                <a:latin typeface="+mn-lt"/>
                <a:ea typeface="+mn-ea"/>
                <a:cs typeface="+mn-cs"/>
              </a:rPr>
              <a:t> data types are accurate. I changed the date format to </a:t>
            </a:r>
            <a:r>
              <a:rPr lang="en-US" sz="1200" b="0" i="0" kern="1200" baseline="0" dirty="0" err="1" smtClean="0">
                <a:solidFill>
                  <a:schemeClr val="tx1"/>
                </a:solidFill>
                <a:effectLst/>
                <a:latin typeface="+mn-lt"/>
                <a:ea typeface="+mn-ea"/>
                <a:cs typeface="+mn-cs"/>
              </a:rPr>
              <a:t>datetime</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a:t>
            </a:r>
            <a:r>
              <a:rPr lang="en-US" sz="1200" b="0" i="0" kern="1200" baseline="0" dirty="0" smtClean="0">
                <a:solidFill>
                  <a:schemeClr val="tx1"/>
                </a:solidFill>
                <a:effectLst/>
                <a:latin typeface="+mn-lt"/>
                <a:ea typeface="+mn-ea"/>
                <a:cs typeface="+mn-cs"/>
              </a:rPr>
              <a:t> for missing values of each data by</a:t>
            </a:r>
            <a:r>
              <a:rPr lang="en-US" sz="1200" b="0" i="0" kern="1200" dirty="0" smtClean="0">
                <a:solidFill>
                  <a:schemeClr val="tx1"/>
                </a:solidFill>
                <a:effectLst/>
                <a:latin typeface="+mn-lt"/>
                <a:ea typeface="+mn-ea"/>
                <a:cs typeface="+mn-cs"/>
              </a:rPr>
              <a:t> filtering out blanks and deleting them.</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 for duplicates. There were no duplicates values.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removed</a:t>
            </a:r>
            <a:r>
              <a:rPr lang="en-US" sz="1200" b="0" i="0" kern="1200" baseline="0" dirty="0" smtClean="0">
                <a:solidFill>
                  <a:schemeClr val="tx1"/>
                </a:solidFill>
                <a:effectLst/>
                <a:latin typeface="+mn-lt"/>
                <a:ea typeface="+mn-ea"/>
                <a:cs typeface="+mn-cs"/>
              </a:rPr>
              <a:t> columns that were irrelevant to the analysis like URL and user ID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Modeling:</a:t>
            </a:r>
            <a:r>
              <a:rPr lang="en-US" sz="1200" b="0" i="0" kern="1200" dirty="0" smtClean="0">
                <a:solidFill>
                  <a:schemeClr val="tx1"/>
                </a:solidFill>
                <a:effectLst/>
                <a:latin typeface="+mn-lt"/>
                <a:ea typeface="+mn-ea"/>
                <a:cs typeface="+mn-cs"/>
              </a:rPr>
              <a:t> With the data squeaky clean, </a:t>
            </a:r>
            <a:r>
              <a:rPr lang="en-US" sz="1200" b="0" i="0" kern="1200" dirty="0" smtClean="0">
                <a:solidFill>
                  <a:schemeClr val="tx1"/>
                </a:solidFill>
                <a:effectLst/>
                <a:latin typeface="+mn-lt"/>
                <a:ea typeface="+mn-ea"/>
                <a:cs typeface="+mn-cs"/>
              </a:rPr>
              <a:t>I </a:t>
            </a:r>
            <a:r>
              <a:rPr lang="en-US" sz="1200" b="0" i="0" kern="1200" dirty="0" smtClean="0">
                <a:solidFill>
                  <a:schemeClr val="tx1"/>
                </a:solidFill>
                <a:effectLst/>
                <a:latin typeface="+mn-lt"/>
                <a:ea typeface="+mn-ea"/>
                <a:cs typeface="+mn-cs"/>
              </a:rPr>
              <a:t>transformed it into a format that could answer our specific questions about your top content categories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Here, I joined</a:t>
            </a:r>
            <a:r>
              <a:rPr lang="en-US" sz="1200" b="0" i="0" kern="1200" baseline="0" dirty="0" smtClean="0">
                <a:solidFill>
                  <a:schemeClr val="tx1"/>
                </a:solidFill>
                <a:effectLst/>
                <a:latin typeface="+mn-lt"/>
                <a:ea typeface="+mn-ea"/>
                <a:cs typeface="+mn-cs"/>
              </a:rPr>
              <a:t> the three datasets using power query with content ID being the primary key.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a:t>
            </a:r>
            <a:r>
              <a:rPr lang="en-US" sz="1200" b="1" i="0" kern="1200" baseline="0" dirty="0" smtClean="0">
                <a:solidFill>
                  <a:schemeClr val="tx1"/>
                </a:solidFill>
                <a:effectLst/>
                <a:latin typeface="+mn-lt"/>
                <a:ea typeface="+mn-ea"/>
                <a:cs typeface="+mn-cs"/>
              </a:rPr>
              <a:t> Analysis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Time to unleash the insights! We used our data analysis skills to uncover hidden gems within the data.</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used the SUMIF function to aggregate the</a:t>
            </a:r>
            <a:r>
              <a:rPr lang="en-US" sz="1200" b="0" i="0" kern="1200" baseline="0" dirty="0" smtClean="0">
                <a:solidFill>
                  <a:schemeClr val="tx1"/>
                </a:solidFill>
                <a:effectLst/>
                <a:latin typeface="+mn-lt"/>
                <a:ea typeface="+mn-ea"/>
                <a:cs typeface="+mn-cs"/>
              </a:rPr>
              <a:t> data by popularity score in order to get the top 5 categories.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used the COUNTIF function to check how many reactions are associated to the animals category which is the highest ranking category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also used the COUNTIF function to check the number of posts in each month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created the Pivot table to summarize the data and charts to display the data </a:t>
            </a:r>
          </a:p>
          <a:p>
            <a:pPr mar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Uncovering</a:t>
            </a:r>
            <a:r>
              <a:rPr lang="en-US" sz="1200" b="1" i="0" kern="1200" baseline="0" dirty="0" smtClean="0">
                <a:solidFill>
                  <a:schemeClr val="tx1"/>
                </a:solidFill>
                <a:effectLst/>
                <a:latin typeface="+mn-lt"/>
                <a:ea typeface="+mn-ea"/>
                <a:cs typeface="+mn-cs"/>
              </a:rPr>
              <a:t> Insights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Finally, we translated those insights into actionable recommendations to help you leverage your content for maximum impact.</a:t>
            </a:r>
          </a:p>
          <a:p>
            <a:pPr lvl="0"/>
            <a:r>
              <a:rPr lang="en-US"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Analyzed Your Mountains of Data, and Here's What We Found!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digging into your data, we discovered some fascinating trends:</a:t>
            </a:r>
          </a:p>
          <a:p>
            <a:r>
              <a:rPr lang="en-US" sz="1200" b="1" i="0" kern="1200" dirty="0" smtClean="0">
                <a:solidFill>
                  <a:schemeClr val="tx1"/>
                </a:solidFill>
                <a:effectLst/>
                <a:latin typeface="+mn-lt"/>
                <a:ea typeface="+mn-ea"/>
                <a:cs typeface="+mn-cs"/>
              </a:rPr>
              <a:t>16 Content Categories:</a:t>
            </a:r>
            <a:r>
              <a:rPr lang="en-US" sz="1200" b="0" i="0" kern="1200" dirty="0" smtClean="0">
                <a:solidFill>
                  <a:schemeClr val="tx1"/>
                </a:solidFill>
                <a:effectLst/>
                <a:latin typeface="+mn-lt"/>
                <a:ea typeface="+mn-ea"/>
                <a:cs typeface="+mn-cs"/>
              </a:rPr>
              <a:t> Your platform boasts a diverse range of content, with 16 </a:t>
            </a:r>
            <a:r>
              <a:rPr lang="en-US" sz="1200" b="0" i="0" kern="1200" dirty="0" smtClean="0">
                <a:solidFill>
                  <a:schemeClr val="tx1"/>
                </a:solidFill>
                <a:effectLst/>
                <a:latin typeface="+mn-lt"/>
                <a:ea typeface="+mn-ea"/>
                <a:cs typeface="+mn-cs"/>
              </a:rPr>
              <a:t> unique </a:t>
            </a:r>
            <a:r>
              <a:rPr lang="en-US" sz="1200" b="0" i="0" kern="1200" dirty="0" smtClean="0">
                <a:solidFill>
                  <a:schemeClr val="tx1"/>
                </a:solidFill>
                <a:effectLst/>
                <a:latin typeface="+mn-lt"/>
                <a:ea typeface="+mn-ea"/>
                <a:cs typeface="+mn-cs"/>
              </a:rPr>
              <a:t>categories like Food, Science, and Animals.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Social Buzz users are animal lovers! The "Animals" category alone sparked a whopping 1,926 reactions!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January Rush:</a:t>
            </a:r>
            <a:r>
              <a:rPr lang="en-US" sz="1200" b="0" i="0" kern="1200" dirty="0" smtClean="0">
                <a:solidFill>
                  <a:schemeClr val="tx1"/>
                </a:solidFill>
                <a:effectLst/>
                <a:latin typeface="+mn-lt"/>
                <a:ea typeface="+mn-ea"/>
                <a:cs typeface="+mn-cs"/>
              </a:rPr>
              <a:t> People seem to be more social in January, with this month seeing the highest volume of posts. Perhaps it's a way to reconnect after the holidays?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crunched the numbers and here are the </a:t>
            </a:r>
            <a:r>
              <a:rPr lang="en-US" sz="1200" b="1" i="0" kern="1200" dirty="0" smtClean="0">
                <a:solidFill>
                  <a:schemeClr val="tx1"/>
                </a:solidFill>
                <a:effectLst/>
                <a:latin typeface="+mn-lt"/>
                <a:ea typeface="+mn-ea"/>
                <a:cs typeface="+mn-cs"/>
              </a:rPr>
              <a:t>top 5 most popular categories</a:t>
            </a:r>
            <a:r>
              <a:rPr lang="en-US" sz="1200" b="0" i="0" kern="1200" dirty="0" smtClean="0">
                <a:solidFill>
                  <a:schemeClr val="tx1"/>
                </a:solidFill>
                <a:effectLst/>
                <a:latin typeface="+mn-lt"/>
                <a:ea typeface="+mn-ea"/>
                <a:cs typeface="+mn-cs"/>
              </a:rPr>
              <a:t> on Social Buzz, ranked by the</a:t>
            </a:r>
            <a:r>
              <a:rPr lang="en-US" sz="1200" b="0" i="0" kern="1200" baseline="0" dirty="0" smtClean="0">
                <a:solidFill>
                  <a:schemeClr val="tx1"/>
                </a:solidFill>
                <a:effectLst/>
                <a:latin typeface="+mn-lt"/>
                <a:ea typeface="+mn-ea"/>
                <a:cs typeface="+mn-cs"/>
              </a:rPr>
              <a:t> popularity score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0" i="0" kern="1200" dirty="0" smtClean="0">
                <a:solidFill>
                  <a:schemeClr val="tx1"/>
                </a:solidFill>
                <a:effectLst/>
                <a:latin typeface="+mn-lt"/>
                <a:ea typeface="+mn-ea"/>
                <a:cs typeface="+mn-cs"/>
              </a:rPr>
              <a:t> The clear winner! People love seeing cute cats, funny dogs, and all sorts of amazing creatures on Social Buzz</a:t>
            </a:r>
            <a:r>
              <a:rPr lang="en-US" sz="1200" b="0" i="0" kern="1200" baseline="0" dirty="0" smtClean="0">
                <a:solidFill>
                  <a:schemeClr val="tx1"/>
                </a:solidFill>
                <a:effectLst/>
                <a:latin typeface="+mn-lt"/>
                <a:ea typeface="+mn-ea"/>
                <a:cs typeface="+mn-cs"/>
              </a:rPr>
              <a:t> with a score of</a:t>
            </a:r>
            <a:r>
              <a:rPr lang="en-US" sz="1200" b="0" i="0" kern="1200" dirty="0" smtClean="0">
                <a:solidFill>
                  <a:schemeClr val="tx1"/>
                </a:solidFill>
                <a:effectLst/>
                <a:latin typeface="+mn-lt"/>
                <a:ea typeface="+mn-ea"/>
                <a:cs typeface="+mn-cs"/>
              </a:rPr>
              <a:t> 73271</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Looks like your users are a health-conscious bunch! Healthy recipes, fitness tips, and wellness content are a big hit.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a:t>
            </a:r>
            <a:r>
              <a:rPr lang="en-US" sz="1200" b="0" i="0" kern="1200" dirty="0" smtClean="0">
                <a:solidFill>
                  <a:schemeClr val="tx1"/>
                </a:solidFill>
                <a:effectLst/>
                <a:latin typeface="+mn-lt"/>
                <a:ea typeface="+mn-ea"/>
                <a:cs typeface="+mn-cs"/>
              </a:rPr>
              <a:t> Food is always a crowd-pleaser. From delicious dishes to mouthwatering desserts, food content keeps people engaged.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Science:</a:t>
            </a:r>
            <a:r>
              <a:rPr lang="en-US" sz="1200" b="0" i="0" kern="1200" dirty="0" smtClean="0">
                <a:solidFill>
                  <a:schemeClr val="tx1"/>
                </a:solidFill>
                <a:effectLst/>
                <a:latin typeface="+mn-lt"/>
                <a:ea typeface="+mn-ea"/>
                <a:cs typeface="+mn-cs"/>
              </a:rPr>
              <a:t> There's a thirst for knowledge on Social Buzz! Science content and interesting facts are a winning formula.</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Technology:</a:t>
            </a:r>
            <a:r>
              <a:rPr lang="en-US" sz="1200" b="0" i="0" kern="1200" dirty="0" smtClean="0">
                <a:solidFill>
                  <a:schemeClr val="tx1"/>
                </a:solidFill>
                <a:effectLst/>
                <a:latin typeface="+mn-lt"/>
                <a:ea typeface="+mn-ea"/>
                <a:cs typeface="+mn-cs"/>
              </a:rPr>
              <a:t> People are curious about the latest tech trends and gadgets. Sharing tech news and reviews keeps users coming back for more.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Bonus Find:</a:t>
            </a:r>
            <a:r>
              <a:rPr lang="en-US" sz="1200" b="0" i="0" kern="1200" dirty="0" smtClean="0">
                <a:solidFill>
                  <a:schemeClr val="tx1"/>
                </a:solidFill>
                <a:effectLst/>
                <a:latin typeface="+mn-lt"/>
                <a:ea typeface="+mn-ea"/>
                <a:cs typeface="+mn-cs"/>
              </a:rPr>
              <a:t> We noticed a higher score for healthy eating compared to general food. This suggests your users might be particularly interested in healthy lifestyle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841763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4.png"/><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208031" y="876300"/>
            <a:ext cx="11603810" cy="10339015"/>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5693866"/>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TITLE: </a:t>
            </a:r>
          </a:p>
          <a:p>
            <a:pPr algn="ctr">
              <a:lnSpc>
                <a:spcPts val="11059"/>
              </a:lnSpc>
            </a:pPr>
            <a:r>
              <a:rPr lang="en-US" sz="10533" spc="-105" dirty="0" smtClean="0">
                <a:solidFill>
                  <a:srgbClr val="FFFFFF"/>
                </a:solidFill>
                <a:latin typeface="Graphik Regular" panose="020B0503030202060203" pitchFamily="34" charset="0"/>
              </a:rPr>
              <a:t>THE TOP FIVE CONTENT CATEGORIES </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524301" y="-1233087"/>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p:cNvGraphicFramePr>
            <a:graphicFrameLocks/>
          </p:cNvGraphicFramePr>
          <p:nvPr>
            <p:extLst>
              <p:ext uri="{D42A27DB-BD31-4B8C-83A1-F6EECF244321}">
                <p14:modId xmlns:p14="http://schemas.microsoft.com/office/powerpoint/2010/main" val="573951526"/>
              </p:ext>
            </p:extLst>
          </p:nvPr>
        </p:nvGraphicFramePr>
        <p:xfrm flipV="1">
          <a:off x="4880693" y="9851042"/>
          <a:ext cx="2510708" cy="405545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extLst>
              <p:ext uri="{D42A27DB-BD31-4B8C-83A1-F6EECF244321}">
                <p14:modId xmlns:p14="http://schemas.microsoft.com/office/powerpoint/2010/main" val="3876694272"/>
              </p:ext>
            </p:extLst>
          </p:nvPr>
        </p:nvGraphicFramePr>
        <p:xfrm>
          <a:off x="4724400" y="1500651"/>
          <a:ext cx="13053676" cy="768901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3108543"/>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ANALYSIS</a:t>
            </a:r>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Animals and science are the two most popular categories of content, showing that users prefer real life and factual content the most</a:t>
            </a:r>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0995660" y="3816325"/>
            <a:ext cx="6803136" cy="2677656"/>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INSIGHT</a:t>
            </a:r>
          </a:p>
          <a:p>
            <a:r>
              <a:rPr lang="en-US" sz="2800" dirty="0" smtClean="0">
                <a:latin typeface="Times New Roman" panose="02020603050405020304" pitchFamily="18" charset="0"/>
                <a:cs typeface="Times New Roman" panose="02020603050405020304" pitchFamily="18" charset="0"/>
              </a:rPr>
              <a:t>Food is the most common theme with healthy eating ranking the highest. You could use this insight to create a campaign and work with healthy eating brands to boost user engagement</a:t>
            </a:r>
            <a:endParaRPr lang="en-US" sz="2800" dirty="0">
              <a:latin typeface="Times New Roman" panose="02020603050405020304" pitchFamily="18" charset="0"/>
              <a:cs typeface="Times New Roman" panose="02020603050405020304" pitchFamily="18" charset="0"/>
            </a:endParaRPr>
          </a:p>
        </p:txBody>
      </p:sp>
      <p:sp>
        <p:nvSpPr>
          <p:cNvPr id="19" name="TextBox 18"/>
          <p:cNvSpPr txBox="1"/>
          <p:nvPr/>
        </p:nvSpPr>
        <p:spPr>
          <a:xfrm flipH="1">
            <a:off x="11026857" y="7144607"/>
            <a:ext cx="6767098" cy="2246769"/>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RECOMMENDATIONS</a:t>
            </a:r>
          </a:p>
          <a:p>
            <a:r>
              <a:rPr lang="en-US" sz="2800" dirty="0">
                <a:latin typeface="Times New Roman" panose="02020603050405020304" pitchFamily="18" charset="0"/>
                <a:cs typeface="Times New Roman" panose="02020603050405020304" pitchFamily="18" charset="0"/>
              </a:rPr>
              <a:t>1. Content Strategy by </a:t>
            </a:r>
            <a:r>
              <a:rPr lang="en-US" sz="2800" dirty="0" smtClean="0">
                <a:latin typeface="Times New Roman" panose="02020603050405020304" pitchFamily="18" charset="0"/>
                <a:cs typeface="Times New Roman" panose="02020603050405020304" pitchFamily="18" charset="0"/>
              </a:rPr>
              <a:t>Category</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2. User Engagement &amp; </a:t>
            </a:r>
            <a:r>
              <a:rPr lang="en-US" sz="2800" dirty="0" smtClean="0">
                <a:latin typeface="Times New Roman" panose="02020603050405020304" pitchFamily="18" charset="0"/>
                <a:cs typeface="Times New Roman" panose="02020603050405020304" pitchFamily="18" charset="0"/>
              </a:rPr>
              <a:t>Personalization</a:t>
            </a:r>
          </a:p>
          <a:p>
            <a:r>
              <a:rPr lang="en-US" sz="2800" dirty="0">
                <a:latin typeface="Times New Roman" panose="02020603050405020304" pitchFamily="18" charset="0"/>
                <a:cs typeface="Times New Roman" panose="02020603050405020304" pitchFamily="18" charset="0"/>
              </a:rPr>
              <a:t>3. Grow Your Content </a:t>
            </a:r>
            <a:r>
              <a:rPr lang="en-US" sz="2800" dirty="0" smtClean="0">
                <a:latin typeface="Times New Roman" panose="02020603050405020304" pitchFamily="18" charset="0"/>
                <a:cs typeface="Times New Roman" panose="02020603050405020304" pitchFamily="18" charset="0"/>
              </a:rPr>
              <a:t>Reach</a:t>
            </a:r>
          </a:p>
          <a:p>
            <a:r>
              <a:rPr lang="en-US" sz="2800" dirty="0">
                <a:latin typeface="Times New Roman" panose="02020603050405020304" pitchFamily="18" charset="0"/>
                <a:cs typeface="Times New Roman" panose="02020603050405020304" pitchFamily="18" charset="0"/>
              </a:rPr>
              <a:t>4. Embrace Real-time Data</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22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6124754"/>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NEXT STEPS </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Deep Dive into Top Categories:</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We can conduct a more detailed analysis of the top 5 categories. Leverage the content insights to refine user personas. Consider demographics, interests, and online behavior of users who engage with these categories</a:t>
            </a:r>
            <a:r>
              <a:rPr lang="en-US" sz="2800" dirty="0" smtClean="0">
                <a:latin typeface="Times New Roman" panose="02020603050405020304" pitchFamily="18" charset="0"/>
                <a:cs typeface="Times New Roman" panose="02020603050405020304" pitchFamily="18" charset="0"/>
              </a:rPr>
              <a:t>.</a:t>
            </a:r>
          </a:p>
          <a:p>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Its time to take this analysis further into large scale production for real time understanding of your business. We can show you how to do that.</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65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5182186"/>
            <a:chOff x="0" y="0"/>
            <a:chExt cx="11564591" cy="690958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477599"/>
              <a:ext cx="11564591" cy="4431984"/>
            </a:xfrm>
            <a:prstGeom prst="rect">
              <a:avLst/>
            </a:prstGeom>
          </p:spPr>
          <p:txBody>
            <a:bodyPr lIns="0" tIns="0" rIns="0" bIns="0" rtlCol="0" anchor="t">
              <a:spAutoFit/>
            </a:bodyPr>
            <a:lstStyle/>
            <a:p>
              <a:r>
                <a:rPr lang="en-US" sz="3600" spc="-19" dirty="0" smtClean="0">
                  <a:solidFill>
                    <a:srgbClr val="000000"/>
                  </a:solidFill>
                  <a:latin typeface="Times New Roman" panose="02020603050405020304" pitchFamily="18" charset="0"/>
                  <a:cs typeface="Times New Roman" panose="02020603050405020304" pitchFamily="18" charset="0"/>
                </a:rPr>
                <a:t>Project recap</a:t>
              </a:r>
            </a:p>
            <a:p>
              <a:r>
                <a:rPr lang="en-US" sz="3600" spc="-19" dirty="0" smtClean="0">
                  <a:solidFill>
                    <a:srgbClr val="000000"/>
                  </a:solidFill>
                  <a:latin typeface="Times New Roman" panose="02020603050405020304" pitchFamily="18" charset="0"/>
                  <a:cs typeface="Times New Roman" panose="02020603050405020304" pitchFamily="18" charset="0"/>
                </a:rPr>
                <a:t>Problem</a:t>
              </a:r>
            </a:p>
            <a:p>
              <a:r>
                <a:rPr lang="en-US" sz="3600" spc="-19" dirty="0" smtClean="0">
                  <a:solidFill>
                    <a:srgbClr val="000000"/>
                  </a:solidFill>
                  <a:latin typeface="Times New Roman" panose="02020603050405020304" pitchFamily="18" charset="0"/>
                  <a:cs typeface="Times New Roman" panose="02020603050405020304" pitchFamily="18" charset="0"/>
                </a:rPr>
                <a:t>The Analytics team</a:t>
              </a:r>
            </a:p>
            <a:p>
              <a:r>
                <a:rPr lang="en-US" sz="3600" spc="-19" dirty="0" smtClean="0">
                  <a:solidFill>
                    <a:srgbClr val="000000"/>
                  </a:solidFill>
                  <a:latin typeface="Times New Roman" panose="02020603050405020304" pitchFamily="18" charset="0"/>
                  <a:cs typeface="Times New Roman" panose="02020603050405020304" pitchFamily="18" charset="0"/>
                </a:rPr>
                <a:t>Process</a:t>
              </a:r>
            </a:p>
            <a:p>
              <a:r>
                <a:rPr lang="en-US" sz="3600" spc="-19" dirty="0" smtClean="0">
                  <a:solidFill>
                    <a:srgbClr val="000000"/>
                  </a:solidFill>
                  <a:latin typeface="Times New Roman" panose="02020603050405020304" pitchFamily="18" charset="0"/>
                  <a:cs typeface="Times New Roman" panose="02020603050405020304" pitchFamily="18" charset="0"/>
                </a:rPr>
                <a:t>Insights</a:t>
              </a:r>
              <a:endParaRPr lang="en-US" sz="3600" spc="-19" dirty="0">
                <a:solidFill>
                  <a:srgbClr val="000000"/>
                </a:solidFill>
                <a:latin typeface="Times New Roman" panose="02020603050405020304" pitchFamily="18" charset="0"/>
                <a:cs typeface="Times New Roman" panose="02020603050405020304" pitchFamily="18" charset="0"/>
              </a:endParaRPr>
            </a:p>
            <a:p>
              <a:r>
                <a:rPr lang="en-US" sz="3600" spc="-19" dirty="0" smtClean="0">
                  <a:solidFill>
                    <a:srgbClr val="000000"/>
                  </a:solidFill>
                  <a:latin typeface="Times New Roman" panose="02020603050405020304" pitchFamily="18" charset="0"/>
                  <a:cs typeface="Times New Roman" panose="02020603050405020304" pitchFamily="18" charset="0"/>
                </a:rPr>
                <a:t>Summary</a:t>
              </a:r>
              <a:endParaRPr lang="en-US" sz="3600" spc="-19" dirty="0">
                <a:solidFill>
                  <a:srgbClr val="000000"/>
                </a:solidFill>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456585"/>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1909667"/>
            <a:ext cx="12823992" cy="7664717"/>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Rectangle 33"/>
          <p:cNvSpPr/>
          <p:nvPr/>
        </p:nvSpPr>
        <p:spPr>
          <a:xfrm>
            <a:off x="8499198" y="2324100"/>
            <a:ext cx="8950602" cy="4031873"/>
          </a:xfrm>
          <a:prstGeom prst="rect">
            <a:avLst/>
          </a:prstGeom>
        </p:spPr>
        <p:txBody>
          <a:bodyPr wrap="square">
            <a:spAutoFit/>
          </a:bodyPr>
          <a:lstStyle/>
          <a:p>
            <a:pPr algn="just"/>
            <a:r>
              <a:rPr lang="en-US" sz="3200" dirty="0" smtClean="0"/>
              <a:t> Social Buzz is a fast growing technology unicorn that needs to adapt quickly to it’s global scale.</a:t>
            </a:r>
          </a:p>
          <a:p>
            <a:pPr algn="just"/>
            <a:r>
              <a:rPr lang="en-US" sz="3200" dirty="0" smtClean="0">
                <a:latin typeface="Times New Roman" panose="02020603050405020304" pitchFamily="18" charset="0"/>
                <a:cs typeface="Times New Roman" panose="02020603050405020304" pitchFamily="18" charset="0"/>
              </a:rPr>
              <a:t>Accenture has begun a 3 month POC focusing on 3 tasks; </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 audit of social buzz’s big data practice</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Recommendations for a successful IPO</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Analysis to find social buzz’s top 5 most popular categories of </a:t>
            </a:r>
            <a:r>
              <a:rPr lang="en-US" sz="3200" dirty="0" smtClean="0">
                <a:latin typeface="Times New Roman" panose="02020603050405020304" pitchFamily="18" charset="0"/>
                <a:cs typeface="Times New Roman" panose="02020603050405020304" pitchFamily="18" charset="0"/>
              </a:rPr>
              <a:t>content.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75021" y="-6364"/>
            <a:ext cx="9964482" cy="10287000"/>
          </a:xfrm>
          <a:prstGeom prst="rect">
            <a:avLst/>
          </a:prstGeom>
          <a:solidFill>
            <a:srgbClr val="A100FF"/>
          </a:solidFill>
          <a:ln>
            <a:solidFill>
              <a:srgbClr val="A100FF"/>
            </a:solidFill>
          </a:ln>
        </p:spPr>
        <p:txBody>
          <a:bodyPr/>
          <a:lstStyle/>
          <a:p>
            <a:r>
              <a:rPr lang="en-AU" dirty="0" smtClean="0"/>
              <a:t>VVV</a:t>
            </a: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smtClean="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Box 21"/>
          <p:cNvSpPr txBox="1"/>
          <p:nvPr/>
        </p:nvSpPr>
        <p:spPr>
          <a:xfrm>
            <a:off x="2365671" y="7426985"/>
            <a:ext cx="7195001"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analysis focused on identifying the top 5 content categories with the highest aggregate popularity based on user reactions.</a:t>
            </a:r>
          </a:p>
        </p:txBody>
      </p:sp>
      <p:sp>
        <p:nvSpPr>
          <p:cNvPr id="23" name="TextBox 22"/>
          <p:cNvSpPr txBox="1"/>
          <p:nvPr/>
        </p:nvSpPr>
        <p:spPr>
          <a:xfrm flipH="1">
            <a:off x="4407260" y="3973100"/>
            <a:ext cx="5153412" cy="3108543"/>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Over 100000 post per day</a:t>
            </a: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36,500,000 pieces of content per year</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But how to capitalize on it when there is so much?</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306779" y="7155139"/>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544351" y="1504577"/>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flipH="1">
            <a:off x="14676115" y="4686300"/>
            <a:ext cx="3307084"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Marcus </a:t>
            </a:r>
            <a:r>
              <a:rPr lang="en-US" sz="3200" dirty="0" err="1">
                <a:latin typeface="Times New Roman" panose="02020603050405020304" pitchFamily="18" charset="0"/>
                <a:cs typeface="Times New Roman" panose="02020603050405020304" pitchFamily="18" charset="0"/>
              </a:rPr>
              <a:t>Rompton</a:t>
            </a:r>
            <a:r>
              <a:rPr lang="en-US" sz="3200" dirty="0">
                <a:latin typeface="Times New Roman" panose="02020603050405020304" pitchFamily="18" charset="0"/>
                <a:cs typeface="Times New Roman" panose="02020603050405020304" pitchFamily="18" charset="0"/>
              </a:rPr>
              <a:t> (Senior Principal)</a:t>
            </a:r>
          </a:p>
          <a:p>
            <a:endParaRPr lang="en-US" sz="3200" dirty="0">
              <a:latin typeface="Times New Roman" panose="02020603050405020304" pitchFamily="18" charset="0"/>
              <a:cs typeface="Times New Roman" panose="02020603050405020304" pitchFamily="18" charset="0"/>
            </a:endParaRPr>
          </a:p>
        </p:txBody>
      </p:sp>
      <p:sp>
        <p:nvSpPr>
          <p:cNvPr id="33" name="TextBox 32"/>
          <p:cNvSpPr txBox="1"/>
          <p:nvPr/>
        </p:nvSpPr>
        <p:spPr>
          <a:xfrm flipH="1">
            <a:off x="14676114" y="1825527"/>
            <a:ext cx="330708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Andrew Fleming (Chief Technical Architect)</a:t>
            </a:r>
          </a:p>
          <a:p>
            <a:endParaRPr lang="en-US" sz="32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4676113" y="7476221"/>
            <a:ext cx="3274961" cy="1077218"/>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Amanda Egega (Data Analyst)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60930" y="7322215"/>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3964947" y="1372358"/>
            <a:ext cx="106654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Understanding</a:t>
            </a:r>
            <a:endParaRPr lang="en-US" sz="320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5974081" y="2864090"/>
            <a:ext cx="1101851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Cleaning</a:t>
            </a:r>
            <a:endParaRPr lang="en-US" sz="32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8143447" y="4627680"/>
            <a:ext cx="97635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Modelling</a:t>
            </a:r>
            <a:endParaRPr lang="en-US" sz="3200" dirty="0">
              <a:latin typeface="Times New Roman" panose="02020603050405020304" pitchFamily="18" charset="0"/>
              <a:cs typeface="Times New Roman" panose="02020603050405020304" pitchFamily="18" charset="0"/>
            </a:endParaRPr>
          </a:p>
        </p:txBody>
      </p:sp>
      <p:sp>
        <p:nvSpPr>
          <p:cNvPr id="44" name="Rectangle 43"/>
          <p:cNvSpPr/>
          <p:nvPr/>
        </p:nvSpPr>
        <p:spPr>
          <a:xfrm>
            <a:off x="9423367" y="5997012"/>
            <a:ext cx="8483633" cy="58477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Analysis</a:t>
            </a:r>
            <a:endParaRPr lang="en-US" sz="32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11449829" y="7474335"/>
            <a:ext cx="6457171" cy="584775"/>
          </a:xfrm>
          <a:prstGeom prst="rect">
            <a:avLst/>
          </a:prstGeom>
          <a:noFill/>
        </p:spPr>
        <p:txBody>
          <a:bodyPr wrap="square" rtlCol="0">
            <a:spAutoFit/>
          </a:bodyPr>
          <a:lstStyle/>
          <a:p>
            <a:pPr lvl="0"/>
            <a:r>
              <a:rPr lang="en-US" sz="3200" dirty="0" smtClean="0">
                <a:latin typeface="Times New Roman" panose="02020603050405020304" pitchFamily="18" charset="0"/>
                <a:cs typeface="Times New Roman" panose="02020603050405020304" pitchFamily="18" charset="0"/>
              </a:rPr>
              <a:t>Uncovering Insights</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227942" y="6480309"/>
            <a:ext cx="2972219" cy="881758"/>
          </a:xfrm>
          <a:prstGeom prst="rect">
            <a:avLst/>
          </a:prstGeom>
        </p:spPr>
      </p:pic>
      <p:sp>
        <p:nvSpPr>
          <p:cNvPr id="3" name="TextBox 3"/>
          <p:cNvSpPr txBox="1"/>
          <p:nvPr/>
        </p:nvSpPr>
        <p:spPr>
          <a:xfrm>
            <a:off x="1028700" y="824339"/>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6" name="TextBox 15"/>
          <p:cNvSpPr txBox="1"/>
          <p:nvPr/>
        </p:nvSpPr>
        <p:spPr>
          <a:xfrm>
            <a:off x="566746" y="4838700"/>
            <a:ext cx="5098083" cy="707886"/>
          </a:xfrm>
          <a:prstGeom prst="rect">
            <a:avLst/>
          </a:prstGeom>
          <a:noFill/>
        </p:spPr>
        <p:txBody>
          <a:bodyPr wrap="square" rtlCol="0">
            <a:sp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16 </a:t>
            </a:r>
            <a:r>
              <a:rPr lang="en-US" sz="3600" b="1" dirty="0" smtClean="0">
                <a:solidFill>
                  <a:srgbClr val="7030A0"/>
                </a:solidFill>
                <a:latin typeface="Times New Roman" panose="02020603050405020304" pitchFamily="18" charset="0"/>
                <a:cs typeface="Times New Roman" panose="02020603050405020304" pitchFamily="18" charset="0"/>
              </a:rPr>
              <a:t>unique</a:t>
            </a:r>
            <a:r>
              <a:rPr lang="en-US" sz="4000" b="1" dirty="0" smtClean="0">
                <a:solidFill>
                  <a:srgbClr val="7030A0"/>
                </a:solidFill>
                <a:latin typeface="Times New Roman" panose="02020603050405020304" pitchFamily="18" charset="0"/>
                <a:cs typeface="Times New Roman" panose="02020603050405020304" pitchFamily="18" charset="0"/>
              </a:rPr>
              <a:t> categories </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934200" y="4533900"/>
            <a:ext cx="3310202" cy="1200329"/>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1926 reactions to animal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2380023" y="4256901"/>
            <a:ext cx="3221961" cy="1754326"/>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January is the month with the most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1" name="Chart 30"/>
          <p:cNvGraphicFramePr>
            <a:graphicFrameLocks/>
          </p:cNvGraphicFramePr>
          <p:nvPr>
            <p:extLst>
              <p:ext uri="{D42A27DB-BD31-4B8C-83A1-F6EECF244321}">
                <p14:modId xmlns:p14="http://schemas.microsoft.com/office/powerpoint/2010/main" val="1299039479"/>
              </p:ext>
            </p:extLst>
          </p:nvPr>
        </p:nvGraphicFramePr>
        <p:xfrm>
          <a:off x="4038600" y="1685151"/>
          <a:ext cx="13487400" cy="688734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0" name="Chart 29"/>
          <p:cNvGraphicFramePr>
            <a:graphicFrameLocks/>
          </p:cNvGraphicFramePr>
          <p:nvPr>
            <p:extLst>
              <p:ext uri="{D42A27DB-BD31-4B8C-83A1-F6EECF244321}">
                <p14:modId xmlns:p14="http://schemas.microsoft.com/office/powerpoint/2010/main" val="3577615032"/>
              </p:ext>
            </p:extLst>
          </p:nvPr>
        </p:nvGraphicFramePr>
        <p:xfrm>
          <a:off x="4524919" y="1562099"/>
          <a:ext cx="11990327" cy="720606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61356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1050</Words>
  <Application>Microsoft Office PowerPoint</Application>
  <PresentationFormat>Custom</PresentationFormat>
  <Paragraphs>217</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Rounded MT Bold</vt:lpstr>
      <vt:lpstr>Graphik Regular</vt:lpstr>
      <vt:lpstr>Times New Roman</vt:lpstr>
      <vt:lpstr>Arial</vt:lpstr>
      <vt:lpstr>Calibri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user</cp:lastModifiedBy>
  <cp:revision>51</cp:revision>
  <dcterms:created xsi:type="dcterms:W3CDTF">2006-08-16T00:00:00Z</dcterms:created>
  <dcterms:modified xsi:type="dcterms:W3CDTF">2024-04-20T12:14:35Z</dcterms:modified>
  <dc:identifier>DAEhDyfaYKE</dc:identifier>
</cp:coreProperties>
</file>